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0" r:id="rId2"/>
    <p:sldId id="271" r:id="rId3"/>
    <p:sldId id="272" r:id="rId4"/>
    <p:sldId id="274" r:id="rId5"/>
    <p:sldId id="275" r:id="rId6"/>
    <p:sldId id="273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6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518"/>
    <a:srgbClr val="C505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4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Total Frame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5051A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897-0F4B-8998-C96FD7115829}"/>
              </c:ext>
            </c:extLst>
          </c:dPt>
          <c:dPt>
            <c:idx val="1"/>
            <c:invertIfNegative val="0"/>
            <c:bubble3D val="0"/>
            <c:spPr>
              <a:solidFill>
                <a:srgbClr val="C5051A"/>
              </a:solidFill>
              <a:ln>
                <a:solidFill>
                  <a:srgbClr val="C5051A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897-0F4B-8998-C96FD7115829}"/>
              </c:ext>
            </c:extLst>
          </c:dPt>
          <c:dLbls>
            <c:dLbl>
              <c:idx val="0"/>
              <c:layout>
                <c:manualLayout>
                  <c:x val="0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897-0F4B-8998-C96FD711582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Ball</c:v>
                </c:pt>
                <c:pt idx="1">
                  <c:v>No Ball</c:v>
                </c:pt>
              </c:strCache>
            </c:strRef>
          </c:cat>
          <c:val>
            <c:numRef>
              <c:f>Foglio1!$B$2:$B$3</c:f>
              <c:numCache>
                <c:formatCode>General</c:formatCode>
                <c:ptCount val="2"/>
                <c:pt idx="0">
                  <c:v>9292</c:v>
                </c:pt>
                <c:pt idx="1">
                  <c:v>7348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897-0F4B-8998-C96FD711582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165162976"/>
        <c:axId val="1165162496"/>
      </c:barChart>
      <c:catAx>
        <c:axId val="11651629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65162496"/>
        <c:crosses val="autoZero"/>
        <c:auto val="1"/>
        <c:lblAlgn val="ctr"/>
        <c:lblOffset val="100"/>
        <c:noMultiLvlLbl val="0"/>
      </c:catAx>
      <c:valAx>
        <c:axId val="1165162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651629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25400">
      <a:solidFill>
        <a:srgbClr val="C00518"/>
      </a:solidFill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BEC906-50B2-9946-B346-F534EED6D90F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20E51-00AC-8D48-B6FB-2924AC177A9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5496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02BB5-EC1E-EA4C-BD03-A548BDA8B28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6434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20E51-00AC-8D48-B6FB-2924AC177A9C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9644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4E04DF-AC2F-014C-356B-5CAA3AEE8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BEA6F0B-47CB-0D4A-78EF-2BCB5BA503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95AE71A-5D53-AB21-6D8C-445B6022F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A89A7E6-8176-B434-06EC-AE963EF2E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75B3601-549C-82E5-5148-A1FDD1960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3458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06D4B1-75A8-DB37-72D1-930183FA7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0F4818C-9068-4A7F-54AB-CF62DB254F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598CB90-FD39-56DF-8D06-B8A1C51B3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B9F658-C966-85A2-5ABC-97D978E50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1A94BFA-41B1-24DA-9D5E-E4F8AE28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2917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7EAA43BC-F1F2-6063-61EF-CBCAC721D0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1C8919-6D6F-ED1D-F265-B5727D608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CFF871E-FE88-27A2-FF0A-13AECED49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BCDD170-9928-FD34-CF3C-8803104E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CDA3357-3083-23C5-FBAB-96D72F229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7258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9BD595-A71B-5928-3FD5-B00B1659C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AB892CD-7B21-87B4-3F1B-50FDDDFD2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C5044CC-B377-8C09-7205-31290CD95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659E2DC-BF13-87F9-A69D-FD0375B9E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AF27BD9-1EA7-EE1F-EAAE-0BEC692E5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7428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5C269B-0116-0159-0812-7EAC7A210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4F4CDB7-6C00-07EC-530D-7FDD8817E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39A0B2-73AA-03BE-E2D6-EB88A5949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E950425-35AB-1B20-25CC-40539A27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FC30F52-E1F9-A97F-EF9E-C99C46F60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9745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7E7CDC-1C5A-E64C-974D-47A46325C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89AEBB2-AF93-D025-A212-E1FF66593C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35410AF-4163-1E1A-26C1-84118CA34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A51636D-7468-C818-1639-7F88A368C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07E248C-F1B7-7788-CB97-CBB097372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0211C20-A7AB-B572-B375-49911314A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6773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B03EE2-0D1E-E589-07E0-D0EA2BAD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34A3728-8756-B9F2-69AC-69422CBFA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251E24F-EFC3-01C2-E2FD-DBE86E9A32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68B6FA2-C4EF-2CF3-72EF-54BEA591D0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35526D07-F5C1-BCC9-86A1-F9E4D31F81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1A23F88-715C-A9CB-5822-DD8029BB1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015847A-8206-0E6D-D35E-B9BC2A25D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C681357-A125-FCEF-7A3A-DA00BB68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8958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949432-32B4-FD62-1EED-B8923505F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8B4D0F3-54EF-2B15-0AF1-4882256FA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84F8907-6199-0B13-1D4F-4F2248FE5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8EFF2D0-95BA-F221-FB2F-02AEF3DF2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6904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A9909A6-F7B2-5C96-742A-FE1707B2B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3118F3D-04A2-3987-5AE5-FB2FACF5E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C490AAA-CDAF-48EF-0AC0-56D2808A8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1055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77AA47-9545-72C3-9478-2BE3C60FC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F89DEA1-9106-2A38-3852-813925692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11E4652-F770-A97F-3C17-C97CD3FB70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764F2BF-F682-DD73-3339-69578DF01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20D05AF-2E5E-7F09-6B25-9DA8C1A16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D92B57C-6BD1-7025-FFB2-8C8B6F236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1554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008BCC-9225-0D29-F72B-336EE89B0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201D7B6-BE5F-A998-574A-3484269DE8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553D46D-D438-8BF7-ACAE-F7F3FE0709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65C2C5A-043A-884B-4B04-7447688B2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A1147F4-D692-160D-24D0-0EE5F832A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84BA297-8DBA-1856-F285-F8E02C7BA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7576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0C9C754-F029-39EF-6F48-339F3AA3D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FC1A832-12A6-7B7B-2158-A388C1689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BC2303-8958-3D8D-2DAC-C008E91029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26055C-0361-4DF8-B28F-0F6FAD7A19E5}" type="datetimeFigureOut">
              <a:rPr lang="it-IT" smtClean="0"/>
              <a:t>12/01/2025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B23DD51-C762-A808-794D-D5BC2F92D0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B1A6227-FC0D-F5A1-A671-729ADFE09F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BB6786-E89F-41BB-9402-31799F3B6C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993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1DA4545-E1C8-4C73-3728-2BA4B7D624E3}"/>
              </a:ext>
            </a:extLst>
          </p:cNvPr>
          <p:cNvSpPr txBox="1"/>
          <p:nvPr/>
        </p:nvSpPr>
        <p:spPr>
          <a:xfrm>
            <a:off x="1" y="2826601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Vision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8D5310C-44AC-0373-2DC0-5A62E69EE2FD}"/>
              </a:ext>
            </a:extLst>
          </p:cNvPr>
          <p:cNvSpPr txBox="1"/>
          <p:nvPr/>
        </p:nvSpPr>
        <p:spPr>
          <a:xfrm>
            <a:off x="0" y="3448637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i="1" dirty="0"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«</a:t>
            </a:r>
            <a:r>
              <a:rPr lang="it-IT" sz="3200" b="1" i="1" dirty="0"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Soccer Ball </a:t>
            </a:r>
            <a:r>
              <a:rPr lang="it-IT" sz="3200" b="1" i="1" dirty="0" err="1"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Detection</a:t>
            </a:r>
            <a:r>
              <a:rPr lang="it-IT" sz="3200" b="1" i="1" dirty="0"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 &amp; Tracking</a:t>
            </a:r>
            <a:r>
              <a:rPr lang="it-IT" sz="3200" b="1" i="1" dirty="0"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»</a:t>
            </a:r>
          </a:p>
        </p:txBody>
      </p:sp>
      <p:graphicFrame>
        <p:nvGraphicFramePr>
          <p:cNvPr id="65" name="Tabella 64">
            <a:extLst>
              <a:ext uri="{FF2B5EF4-FFF2-40B4-BE49-F238E27FC236}">
                <a16:creationId xmlns:a16="http://schemas.microsoft.com/office/drawing/2014/main" id="{729DD16A-79F7-7086-4038-6C9F1E309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5037635"/>
              </p:ext>
            </p:extLst>
          </p:nvPr>
        </p:nvGraphicFramePr>
        <p:xfrm>
          <a:off x="-4" y="4716050"/>
          <a:ext cx="12192000" cy="1036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814479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23327920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543208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Docenti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Studenti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0492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Giuseppe MANCO</a:t>
                      </a:r>
                    </a:p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Francesco PISANI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Stefano Francesco MONEA 256942</a:t>
                      </a:r>
                    </a:p>
                    <a:p>
                      <a:pPr algn="r"/>
                      <a:r>
                        <a:rPr lang="it-IT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Alessandro MANCUSO 252050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33364"/>
                  </a:ext>
                </a:extLst>
              </a:tr>
            </a:tbl>
          </a:graphicData>
        </a:graphic>
      </p:graphicFrame>
      <p:sp>
        <p:nvSpPr>
          <p:cNvPr id="70" name="CasellaDiTesto 69">
            <a:extLst>
              <a:ext uri="{FF2B5EF4-FFF2-40B4-BE49-F238E27FC236}">
                <a16:creationId xmlns:a16="http://schemas.microsoft.com/office/drawing/2014/main" id="{C535BF7F-605A-92A8-ABC9-6EDC3A19BE6C}"/>
              </a:ext>
            </a:extLst>
          </p:cNvPr>
          <p:cNvSpPr txBox="1"/>
          <p:nvPr/>
        </p:nvSpPr>
        <p:spPr>
          <a:xfrm>
            <a:off x="0" y="6348050"/>
            <a:ext cx="1219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Anno Accademico 2024/2025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DD84BE81-6870-7C01-1576-AB9B15EC67C9}"/>
              </a:ext>
            </a:extLst>
          </p:cNvPr>
          <p:cNvSpPr/>
          <p:nvPr/>
        </p:nvSpPr>
        <p:spPr>
          <a:xfrm>
            <a:off x="-4" y="0"/>
            <a:ext cx="12192000" cy="2141951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F7FC90B-BD7D-EFE2-E261-49FDBF1989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" y="999912"/>
            <a:ext cx="12191999" cy="800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</a:t>
            </a:r>
            <a:r>
              <a:rPr kumimoji="0" lang="it-IT" altLang="it-IT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alatino"/>
                <a:ea typeface="Yu Mincho" panose="02020400000000000000" pitchFamily="18" charset="-128"/>
                <a:cs typeface="Times New Roman" panose="02020603050405020304" pitchFamily="18" charset="0"/>
              </a:rPr>
              <a:t>Università della Calabria</a:t>
            </a:r>
            <a:endParaRPr kumimoji="0" lang="it-IT" altLang="it-IT" sz="1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Palatino"/>
              <a:ea typeface="Yu Mincho" panose="02020400000000000000" pitchFamily="18" charset="-128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Dipartimento</a:t>
            </a:r>
            <a:r>
              <a:rPr kumimoji="0" lang="it-IT" altLang="it-IT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alatino"/>
                <a:ea typeface="Yu Mincho" panose="02020400000000000000" pitchFamily="18" charset="-128"/>
                <a:cs typeface="Times New Roman" panose="02020603050405020304" pitchFamily="18" charset="0"/>
              </a:rPr>
              <a:t> di Ingegneria Informatica, Modellistica, Elettronica e Sistemistica</a:t>
            </a:r>
            <a:endParaRPr kumimoji="0" lang="it-IT" altLang="it-IT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Palatino"/>
              <a:ea typeface="Yu Mincho" panose="02020400000000000000" pitchFamily="18" charset="-128"/>
            </a:endParaRP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9AE2119D-CE6F-94F5-F01A-2DD838366C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75000" b="51998"/>
          <a:stretch/>
        </p:blipFill>
        <p:spPr>
          <a:xfrm>
            <a:off x="5624134" y="200527"/>
            <a:ext cx="943723" cy="62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708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13BBE-687F-B085-71EF-BA2DC7175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BDDBB96-640E-F5E8-1268-5AD7CD6B86F7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DABE839-F8D0-ED51-67BA-993C0F154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A05CF67-C56C-F336-DDA8-3A31D7493B70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7D6112FF-B88F-C552-FC0F-E366F7D086EA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BFB04AB-8C06-4DFD-C470-B61FD2811A0F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6FE9745-515B-15D9-4AFF-BC350BBA733A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AFE592B-ECF6-D8F2-8C8E-90678DADF03E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47CDF4A-AA07-07F0-58E5-CC292886E4D6}"/>
              </a:ext>
            </a:extLst>
          </p:cNvPr>
          <p:cNvSpPr txBox="1"/>
          <p:nvPr/>
        </p:nvSpPr>
        <p:spPr>
          <a:xfrm>
            <a:off x="206476" y="976617"/>
            <a:ext cx="7220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RISULTATI NO POST-PROCESS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C645D700-223B-FA16-C733-6C9D3E4843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368" y="1180828"/>
            <a:ext cx="2315357" cy="299463"/>
          </a:xfrm>
          <a:prstGeom prst="rect">
            <a:avLst/>
          </a:prstGeom>
          <a:ln w="15875">
            <a:solidFill>
              <a:srgbClr val="C00518"/>
            </a:solidFill>
          </a:ln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C4DD2A87-D0D8-9EE7-448E-052C701C032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-343" b="48632"/>
          <a:stretch/>
        </p:blipFill>
        <p:spPr>
          <a:xfrm>
            <a:off x="561479" y="1957319"/>
            <a:ext cx="6510967" cy="2023542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618DB8DC-10BA-9BCE-27AD-C6B1BB768A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870" t="26843" r="82231" b="64634"/>
          <a:stretch/>
        </p:blipFill>
        <p:spPr>
          <a:xfrm>
            <a:off x="2977311" y="3188274"/>
            <a:ext cx="877014" cy="657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ADB51E00-C10D-2053-F288-671594D9E0F0}"/>
              </a:ext>
            </a:extLst>
          </p:cNvPr>
          <p:cNvCxnSpPr>
            <a:cxnSpLocks/>
          </p:cNvCxnSpPr>
          <p:nvPr/>
        </p:nvCxnSpPr>
        <p:spPr>
          <a:xfrm>
            <a:off x="1649956" y="3306802"/>
            <a:ext cx="1077997" cy="277637"/>
          </a:xfrm>
          <a:prstGeom prst="straightConnector1">
            <a:avLst/>
          </a:prstGeom>
          <a:ln>
            <a:solidFill>
              <a:srgbClr val="C00518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28">
            <a:extLst>
              <a:ext uri="{FF2B5EF4-FFF2-40B4-BE49-F238E27FC236}">
                <a16:creationId xmlns:a16="http://schemas.microsoft.com/office/drawing/2014/main" id="{2DB1A878-E854-3B31-A256-94A4234B0301}"/>
              </a:ext>
            </a:extLst>
          </p:cNvPr>
          <p:cNvCxnSpPr>
            <a:cxnSpLocks/>
          </p:cNvCxnSpPr>
          <p:nvPr/>
        </p:nvCxnSpPr>
        <p:spPr>
          <a:xfrm>
            <a:off x="561479" y="2539886"/>
            <a:ext cx="2463907" cy="0"/>
          </a:xfrm>
          <a:prstGeom prst="line">
            <a:avLst/>
          </a:prstGeom>
          <a:ln>
            <a:solidFill>
              <a:srgbClr val="C0051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Immagine 12">
            <a:extLst>
              <a:ext uri="{FF2B5EF4-FFF2-40B4-BE49-F238E27FC236}">
                <a16:creationId xmlns:a16="http://schemas.microsoft.com/office/drawing/2014/main" id="{68034894-F5CC-2A61-FED9-EC09BCCFC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" y="4309097"/>
            <a:ext cx="6313927" cy="1883843"/>
          </a:xfrm>
          <a:prstGeom prst="rect">
            <a:avLst/>
          </a:prstGeom>
        </p:spPr>
      </p:pic>
      <p:cxnSp>
        <p:nvCxnSpPr>
          <p:cNvPr id="18" name="Connettore diritto 30">
            <a:extLst>
              <a:ext uri="{FF2B5EF4-FFF2-40B4-BE49-F238E27FC236}">
                <a16:creationId xmlns:a16="http://schemas.microsoft.com/office/drawing/2014/main" id="{EF0C4A26-98C5-43FD-C90C-674C7C73EC8E}"/>
              </a:ext>
            </a:extLst>
          </p:cNvPr>
          <p:cNvCxnSpPr>
            <a:cxnSpLocks/>
          </p:cNvCxnSpPr>
          <p:nvPr/>
        </p:nvCxnSpPr>
        <p:spPr>
          <a:xfrm>
            <a:off x="624124" y="4858013"/>
            <a:ext cx="2468115" cy="0"/>
          </a:xfrm>
          <a:prstGeom prst="line">
            <a:avLst/>
          </a:prstGeom>
          <a:ln>
            <a:solidFill>
              <a:srgbClr val="C0051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720E198-397F-DC6A-7EB2-508310D5F409}"/>
              </a:ext>
            </a:extLst>
          </p:cNvPr>
          <p:cNvSpPr txBox="1"/>
          <p:nvPr/>
        </p:nvSpPr>
        <p:spPr>
          <a:xfrm>
            <a:off x="8207300" y="1959237"/>
            <a:ext cx="21518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Video: </a:t>
            </a:r>
            <a:r>
              <a:rPr lang="it-IT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ID-5</a:t>
            </a:r>
          </a:p>
        </p:txBody>
      </p: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B11310D2-B437-00E6-013E-D87EE6D60F61}"/>
              </a:ext>
            </a:extLst>
          </p:cNvPr>
          <p:cNvGrpSpPr/>
          <p:nvPr/>
        </p:nvGrpSpPr>
        <p:grpSpPr>
          <a:xfrm>
            <a:off x="8160923" y="2241965"/>
            <a:ext cx="2315358" cy="1662777"/>
            <a:chOff x="529884" y="1856076"/>
            <a:chExt cx="2871953" cy="2062496"/>
          </a:xfrm>
        </p:grpSpPr>
        <p:pic>
          <p:nvPicPr>
            <p:cNvPr id="22" name="Immagine 21">
              <a:extLst>
                <a:ext uri="{FF2B5EF4-FFF2-40B4-BE49-F238E27FC236}">
                  <a16:creationId xmlns:a16="http://schemas.microsoft.com/office/drawing/2014/main" id="{E45F1D8F-C6DA-6373-278C-0C83510D3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47219" r="26383"/>
            <a:stretch/>
          </p:blipFill>
          <p:spPr>
            <a:xfrm>
              <a:off x="529884" y="1856076"/>
              <a:ext cx="2871953" cy="2062496"/>
            </a:xfrm>
            <a:prstGeom prst="rect">
              <a:avLst/>
            </a:prstGeom>
          </p:spPr>
        </p:pic>
        <p:cxnSp>
          <p:nvCxnSpPr>
            <p:cNvPr id="23" name="Connettore diritto 11">
              <a:extLst>
                <a:ext uri="{FF2B5EF4-FFF2-40B4-BE49-F238E27FC236}">
                  <a16:creationId xmlns:a16="http://schemas.microsoft.com/office/drawing/2014/main" id="{588885AA-0F3C-298E-1CD0-C54C5A90562F}"/>
                </a:ext>
              </a:extLst>
            </p:cNvPr>
            <p:cNvCxnSpPr/>
            <p:nvPr/>
          </p:nvCxnSpPr>
          <p:spPr>
            <a:xfrm>
              <a:off x="1965860" y="2497394"/>
              <a:ext cx="620024" cy="0"/>
            </a:xfrm>
            <a:prstGeom prst="line">
              <a:avLst/>
            </a:prstGeom>
            <a:ln>
              <a:solidFill>
                <a:srgbClr val="C0051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diritto 16">
              <a:extLst>
                <a:ext uri="{FF2B5EF4-FFF2-40B4-BE49-F238E27FC236}">
                  <a16:creationId xmlns:a16="http://schemas.microsoft.com/office/drawing/2014/main" id="{4B8C8109-A219-0860-F67C-8EC951C40417}"/>
                </a:ext>
              </a:extLst>
            </p:cNvPr>
            <p:cNvCxnSpPr>
              <a:cxnSpLocks/>
            </p:cNvCxnSpPr>
            <p:nvPr/>
          </p:nvCxnSpPr>
          <p:spPr>
            <a:xfrm>
              <a:off x="1921956" y="2887324"/>
              <a:ext cx="232776" cy="0"/>
            </a:xfrm>
            <a:prstGeom prst="line">
              <a:avLst/>
            </a:prstGeom>
            <a:ln>
              <a:solidFill>
                <a:srgbClr val="C0051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B0197FA9-2B0E-6C17-4E84-5BEA364C25EF}"/>
              </a:ext>
            </a:extLst>
          </p:cNvPr>
          <p:cNvSpPr txBox="1"/>
          <p:nvPr/>
        </p:nvSpPr>
        <p:spPr>
          <a:xfrm>
            <a:off x="8207300" y="4239822"/>
            <a:ext cx="21518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Video: </a:t>
            </a:r>
            <a:r>
              <a:rPr lang="it-IT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ID-6</a:t>
            </a:r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7DF999B3-B709-6EC2-E786-4AB3CB527F07}"/>
              </a:ext>
            </a:extLst>
          </p:cNvPr>
          <p:cNvGrpSpPr/>
          <p:nvPr/>
        </p:nvGrpSpPr>
        <p:grpSpPr>
          <a:xfrm>
            <a:off x="8207300" y="4606009"/>
            <a:ext cx="2315357" cy="1575508"/>
            <a:chOff x="529884" y="4065189"/>
            <a:chExt cx="2987016" cy="2032545"/>
          </a:xfrm>
        </p:grpSpPr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0184DA5F-5A65-E0DA-0186-C090E315A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9884" y="4065189"/>
              <a:ext cx="2987016" cy="2032545"/>
            </a:xfrm>
            <a:prstGeom prst="rect">
              <a:avLst/>
            </a:prstGeom>
          </p:spPr>
        </p:pic>
        <p:cxnSp>
          <p:nvCxnSpPr>
            <p:cNvPr id="28" name="Connettore diritto 12">
              <a:extLst>
                <a:ext uri="{FF2B5EF4-FFF2-40B4-BE49-F238E27FC236}">
                  <a16:creationId xmlns:a16="http://schemas.microsoft.com/office/drawing/2014/main" id="{0AF7043F-C9C0-3840-1A24-080B6678B6D6}"/>
                </a:ext>
              </a:extLst>
            </p:cNvPr>
            <p:cNvCxnSpPr/>
            <p:nvPr/>
          </p:nvCxnSpPr>
          <p:spPr>
            <a:xfrm>
              <a:off x="2004893" y="4685071"/>
              <a:ext cx="620024" cy="0"/>
            </a:xfrm>
            <a:prstGeom prst="line">
              <a:avLst/>
            </a:prstGeom>
            <a:ln>
              <a:solidFill>
                <a:srgbClr val="C0051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diritto 14">
              <a:extLst>
                <a:ext uri="{FF2B5EF4-FFF2-40B4-BE49-F238E27FC236}">
                  <a16:creationId xmlns:a16="http://schemas.microsoft.com/office/drawing/2014/main" id="{C6D6CE87-C350-2ABF-F49F-55EE4B6E23B3}"/>
                </a:ext>
              </a:extLst>
            </p:cNvPr>
            <p:cNvCxnSpPr>
              <a:cxnSpLocks/>
            </p:cNvCxnSpPr>
            <p:nvPr/>
          </p:nvCxnSpPr>
          <p:spPr>
            <a:xfrm>
              <a:off x="1921956" y="5081461"/>
              <a:ext cx="310012" cy="0"/>
            </a:xfrm>
            <a:prstGeom prst="line">
              <a:avLst/>
            </a:prstGeom>
            <a:ln>
              <a:solidFill>
                <a:srgbClr val="C0051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63056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4897-6DA3-BDD2-2068-C08310CC8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61922ECF-D816-1B27-F228-65F219AF4D75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CB294F6-A1ED-92AE-3C2B-E9E02BAD8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E3E27B4-3B4E-67D9-6F4D-4D0E3EF3213B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590F1398-CB1E-8566-272D-43FA86CC847E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A10F77D-473A-89F4-F1D8-7B9FDEC8075A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DC4DF95-6506-4A86-7BCF-F91AD5B2088D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716BE25-C3A2-5B36-05CD-FD8D08E757E3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C3B69D7-C96D-C9EF-E282-92DC2B8E341C}"/>
              </a:ext>
            </a:extLst>
          </p:cNvPr>
          <p:cNvSpPr txBox="1"/>
          <p:nvPr/>
        </p:nvSpPr>
        <p:spPr>
          <a:xfrm>
            <a:off x="206477" y="976617"/>
            <a:ext cx="37005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Post-</a:t>
            </a:r>
            <a:r>
              <a:rPr lang="it-IT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- 1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0865BD5-EDA9-88BF-6913-B809E4BB70DE}"/>
              </a:ext>
            </a:extLst>
          </p:cNvPr>
          <p:cNvSpPr txBox="1"/>
          <p:nvPr/>
        </p:nvSpPr>
        <p:spPr>
          <a:xfrm>
            <a:off x="206476" y="1450531"/>
            <a:ext cx="4820266" cy="44591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Clr>
                <a:srgbClr val="C00000"/>
              </a:buClr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Applicare un primo livello di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Tresholding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score pari a 0.5</a:t>
            </a:r>
          </a:p>
          <a:p>
            <a:pPr marL="342900" indent="-342900" algn="just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Applicare un Interpolazione lineare con un gap di 35 (1)</a:t>
            </a:r>
          </a:p>
          <a:p>
            <a:pPr marL="342900" indent="-342900" algn="just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Applicare al file originale un livello di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Tresholding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score pari a 0.9 a cui segue una fase di </a:t>
            </a:r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rimozione dei falsi positivi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</a:p>
          <a:p>
            <a:pPr marL="342900" indent="-342900" algn="just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Sfruttare il (2) per sistemare il (1), come?</a:t>
            </a:r>
          </a:p>
        </p:txBody>
      </p:sp>
      <p:pic>
        <p:nvPicPr>
          <p:cNvPr id="30" name="Immagine 29">
            <a:extLst>
              <a:ext uri="{FF2B5EF4-FFF2-40B4-BE49-F238E27FC236}">
                <a16:creationId xmlns:a16="http://schemas.microsoft.com/office/drawing/2014/main" id="{BD5D9CC6-E760-02D1-FE8C-24A6946611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722" t="192" r="16635" b="1"/>
          <a:stretch/>
        </p:blipFill>
        <p:spPr>
          <a:xfrm>
            <a:off x="5199473" y="1123233"/>
            <a:ext cx="1777256" cy="4921251"/>
          </a:xfrm>
          <a:prstGeom prst="rect">
            <a:avLst/>
          </a:prstGeom>
        </p:spPr>
      </p:pic>
      <p:sp>
        <p:nvSpPr>
          <p:cNvPr id="31" name="Rettangolo 30">
            <a:extLst>
              <a:ext uri="{FF2B5EF4-FFF2-40B4-BE49-F238E27FC236}">
                <a16:creationId xmlns:a16="http://schemas.microsoft.com/office/drawing/2014/main" id="{6D8AFD92-26CC-EA0F-041F-7DF45012FCA0}"/>
              </a:ext>
            </a:extLst>
          </p:cNvPr>
          <p:cNvSpPr/>
          <p:nvPr/>
        </p:nvSpPr>
        <p:spPr>
          <a:xfrm>
            <a:off x="5213328" y="2706830"/>
            <a:ext cx="1713274" cy="1686404"/>
          </a:xfrm>
          <a:prstGeom prst="rect">
            <a:avLst/>
          </a:prstGeom>
          <a:noFill/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2" name="Immagine 31">
            <a:extLst>
              <a:ext uri="{FF2B5EF4-FFF2-40B4-BE49-F238E27FC236}">
                <a16:creationId xmlns:a16="http://schemas.microsoft.com/office/drawing/2014/main" id="{517AD921-E906-67F8-FBCC-F28632FF4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8009" y="2728485"/>
            <a:ext cx="5056028" cy="1394066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E5B95FF5-88EA-46F7-C983-C243821F111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4868" t="20904" r="29139" b="17844"/>
          <a:stretch/>
        </p:blipFill>
        <p:spPr>
          <a:xfrm>
            <a:off x="8350379" y="3919934"/>
            <a:ext cx="1543665" cy="16301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B43AE8BC-16A4-3ACE-E647-82DBC394D9EB}"/>
              </a:ext>
            </a:extLst>
          </p:cNvPr>
          <p:cNvCxnSpPr/>
          <p:nvPr/>
        </p:nvCxnSpPr>
        <p:spPr>
          <a:xfrm flipH="1">
            <a:off x="9267347" y="3493008"/>
            <a:ext cx="1049299" cy="1121664"/>
          </a:xfrm>
          <a:prstGeom prst="straightConnector1">
            <a:avLst/>
          </a:prstGeom>
          <a:ln>
            <a:solidFill>
              <a:srgbClr val="C00518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589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6E5D9B-1F80-8D82-C922-B1A2A3468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72D2A881-FEFE-D6FB-DE10-D09C7CA12457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23C5437-B3DD-645E-CE7B-89EA50EABF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DC177D-47CC-8F65-4446-D9AA46CA4534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5986A464-52EF-39D9-D723-4BE52F13632D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6C13293-7682-176F-D697-800971EFF10F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E6FAA6A-266B-9DB8-5043-122CE97011A6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1552C47-3091-D67E-43D2-FB3E98EA6D07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D21FAC9-6E82-2DCA-71A5-A8FDDDE1C5AD}"/>
              </a:ext>
            </a:extLst>
          </p:cNvPr>
          <p:cNvSpPr txBox="1"/>
          <p:nvPr/>
        </p:nvSpPr>
        <p:spPr>
          <a:xfrm>
            <a:off x="88491" y="809468"/>
            <a:ext cx="37005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Post-</a:t>
            </a:r>
            <a:r>
              <a:rPr lang="it-IT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- 2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A0C2204-4541-C1A7-3B84-B34531F2604D}"/>
              </a:ext>
            </a:extLst>
          </p:cNvPr>
          <p:cNvSpPr txBox="1"/>
          <p:nvPr/>
        </p:nvSpPr>
        <p:spPr>
          <a:xfrm>
            <a:off x="368896" y="1581003"/>
            <a:ext cx="5852653" cy="1612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C00518"/>
              </a:buClr>
              <a:buFont typeface="Wingdings" pitchFamily="2" charset="2"/>
              <a:buChar char="v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Level-Wise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Tresholding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 algn="just">
              <a:lnSpc>
                <a:spcPct val="150000"/>
              </a:lnSpc>
              <a:buClr>
                <a:srgbClr val="C00518"/>
              </a:buClr>
              <a:buFont typeface="Wingdings" pitchFamily="2" charset="2"/>
              <a:buChar char="Ø"/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Annotation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Clr>
                <a:srgbClr val="C00518"/>
              </a:buClr>
              <a:buFont typeface="Wingdings" pitchFamily="2" charset="2"/>
              <a:buChar char="Ø"/>
            </a:pP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Weak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Annotation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Clr>
                <a:srgbClr val="C00518"/>
              </a:buClr>
              <a:buFont typeface="Wingdings" pitchFamily="2" charset="2"/>
              <a:buChar char="Ø"/>
            </a:pP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Irrilevant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Annotation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BDE4B7-9FB3-3A76-7052-8D285C1E2C73}"/>
              </a:ext>
            </a:extLst>
          </p:cNvPr>
          <p:cNvSpPr txBox="1"/>
          <p:nvPr/>
        </p:nvSpPr>
        <p:spPr>
          <a:xfrm>
            <a:off x="368896" y="3071250"/>
            <a:ext cx="5852653" cy="873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Soppresso tutti gli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Irrelevant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Soppresso le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weak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8EBFA42-74EE-8A3E-284C-F72B37ABF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195" y="1033608"/>
            <a:ext cx="5228387" cy="718019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2C8383C-1AFA-D4E1-ACC7-786584D7B13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0001" b="2675"/>
          <a:stretch/>
        </p:blipFill>
        <p:spPr>
          <a:xfrm>
            <a:off x="6331195" y="1883020"/>
            <a:ext cx="5228387" cy="1794806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11F3203B-C898-2241-04CE-6EAD688611D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7922" b="16411"/>
          <a:stretch/>
        </p:blipFill>
        <p:spPr>
          <a:xfrm>
            <a:off x="1088405" y="4055915"/>
            <a:ext cx="1206044" cy="222837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4CA29BD5-336B-BF26-B1A0-D8B7342F354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2012" b="37080"/>
          <a:stretch/>
        </p:blipFill>
        <p:spPr>
          <a:xfrm>
            <a:off x="3364480" y="4002948"/>
            <a:ext cx="1780714" cy="2281338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EA682ED3-D15E-BBDC-F5AE-4AA546115E94}"/>
              </a:ext>
            </a:extLst>
          </p:cNvPr>
          <p:cNvSpPr/>
          <p:nvPr/>
        </p:nvSpPr>
        <p:spPr>
          <a:xfrm>
            <a:off x="3435940" y="3996518"/>
            <a:ext cx="1593260" cy="2227301"/>
          </a:xfrm>
          <a:prstGeom prst="rect">
            <a:avLst/>
          </a:prstGeom>
          <a:noFill/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028258C0-84C4-900E-A240-B0D3103DA8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5225" y="4035642"/>
            <a:ext cx="5640123" cy="2146520"/>
          </a:xfrm>
          <a:prstGeom prst="rect">
            <a:avLst/>
          </a:prstGeom>
        </p:spPr>
      </p:pic>
      <p:sp>
        <p:nvSpPr>
          <p:cNvPr id="20" name="Rettangolo 19">
            <a:extLst>
              <a:ext uri="{FF2B5EF4-FFF2-40B4-BE49-F238E27FC236}">
                <a16:creationId xmlns:a16="http://schemas.microsoft.com/office/drawing/2014/main" id="{942D2ED5-86AA-7D20-9FEA-35A02579D5DD}"/>
              </a:ext>
            </a:extLst>
          </p:cNvPr>
          <p:cNvSpPr/>
          <p:nvPr/>
        </p:nvSpPr>
        <p:spPr>
          <a:xfrm>
            <a:off x="1304363" y="4007123"/>
            <a:ext cx="874116" cy="2228372"/>
          </a:xfrm>
          <a:prstGeom prst="rect">
            <a:avLst/>
          </a:prstGeom>
          <a:noFill/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6396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80EE82-DD18-2CEA-B776-D53BB5281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98DFB65E-CC20-DF0E-50E4-055D12FC894E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3C96983-EF03-4BA5-D12F-2A0F59697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C2D39F89-81AC-67F9-F663-814411B1CBC8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5AAE5AE9-166D-4E68-99E2-A9356F44612B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27F9C1D-AE19-3742-4EF3-860D0B6FDAD7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B3C796B-9D25-8C6E-4C40-0F0D59655E58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0013C01-CE0F-71A3-BC80-B141A9C924B9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6D9E4AA-38D5-9F13-0E89-7ADD2C368889}"/>
              </a:ext>
            </a:extLst>
          </p:cNvPr>
          <p:cNvSpPr txBox="1"/>
          <p:nvPr/>
        </p:nvSpPr>
        <p:spPr>
          <a:xfrm>
            <a:off x="88491" y="809468"/>
            <a:ext cx="45112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RISULTATI MSE</a:t>
            </a: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4DB5D6C9-ED95-B032-A6C8-B6C47A7B8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29" y="1498841"/>
            <a:ext cx="10974142" cy="472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690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9F3B63-9585-D31F-721B-B54302F7D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63028CCD-3D39-EC5A-4C14-0EFB3577851F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65969F8-8EFC-B3D6-9AE1-C04CDA19C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A0FC3DF-A66B-5F67-7D59-B2083CDFABF8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88773C29-98F1-1543-7C38-366D63A6AD34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1B51F98-9DC4-9932-4F1F-A656FFD738C9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C0184AA-9ACF-929C-062E-DF23D330EB71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6EC984D-175B-8F6D-BB81-008635E22755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150EE55-6705-3ADA-D1D9-F7B594C344E8}"/>
              </a:ext>
            </a:extLst>
          </p:cNvPr>
          <p:cNvSpPr txBox="1"/>
          <p:nvPr/>
        </p:nvSpPr>
        <p:spPr>
          <a:xfrm>
            <a:off x="737418" y="1228875"/>
            <a:ext cx="4139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NOTA VIDEO - 5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8152BB9-0771-733B-E9C0-56C190097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209" y="1987374"/>
            <a:ext cx="6963975" cy="376272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2F116811-310C-33EC-04C4-89E722D13D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6646" y="2908736"/>
            <a:ext cx="3874657" cy="2391480"/>
          </a:xfrm>
          <a:prstGeom prst="rect">
            <a:avLst/>
          </a:prstGeo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6AF6F9DA-DB92-00B3-18FC-F89B7A531920}"/>
              </a:ext>
            </a:extLst>
          </p:cNvPr>
          <p:cNvSpPr/>
          <p:nvPr/>
        </p:nvSpPr>
        <p:spPr>
          <a:xfrm>
            <a:off x="9104671" y="3349261"/>
            <a:ext cx="1101213" cy="265471"/>
          </a:xfrm>
          <a:prstGeom prst="rect">
            <a:avLst/>
          </a:prstGeom>
          <a:noFill/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8170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2F600-4FB4-501C-0C48-F50AE67CF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DC682A69-1D13-E7A8-8568-580F9DF6912D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0FDC452-DD2F-D984-629E-3AE50B744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C920359-6E47-5F32-E9EA-8ED17C659868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0F36DFB3-4601-95BB-01BC-FFF69516B699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EB0BAA2-5771-8026-6B4B-22E0F6F3552B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69892B68-66F1-198E-8BB4-4D27B968FCFA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4C6FE3A-3DBD-9A75-B685-B0D49CD94DDF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87E0913-71D0-13B9-8516-09FC49B5836B}"/>
              </a:ext>
            </a:extLst>
          </p:cNvPr>
          <p:cNvSpPr txBox="1"/>
          <p:nvPr/>
        </p:nvSpPr>
        <p:spPr>
          <a:xfrm>
            <a:off x="3647768" y="2767281"/>
            <a:ext cx="48964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GRAZIE PER L’ATTENZIONE!</a:t>
            </a:r>
          </a:p>
        </p:txBody>
      </p:sp>
    </p:spTree>
    <p:extLst>
      <p:ext uri="{BB962C8B-B14F-4D97-AF65-F5344CB8AC3E}">
        <p14:creationId xmlns:p14="http://schemas.microsoft.com/office/powerpoint/2010/main" val="2267543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B728F6D0-3FF2-ECA4-3585-DEA5696E616A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D134111-2321-C79C-0EAA-EF240310A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B772ECA-729F-915B-11E5-126DADBFD258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C98D825-4774-709C-F5DD-EF63541FA56B}"/>
              </a:ext>
            </a:extLst>
          </p:cNvPr>
          <p:cNvSpPr txBox="1"/>
          <p:nvPr/>
        </p:nvSpPr>
        <p:spPr>
          <a:xfrm>
            <a:off x="518650" y="1015294"/>
            <a:ext cx="33276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OBIETTIVO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C33B6D5-276A-E3B9-AF2F-2AF0F176DF0D}"/>
              </a:ext>
            </a:extLst>
          </p:cNvPr>
          <p:cNvSpPr txBox="1"/>
          <p:nvPr/>
        </p:nvSpPr>
        <p:spPr>
          <a:xfrm>
            <a:off x="518651" y="1723180"/>
            <a:ext cx="1090889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progetto mira a sviluppare una soluzione per il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rilevamento automatico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il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tracciamento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un pallone da calcio.</a:t>
            </a:r>
          </a:p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L’obiettivo è ottenere un monitoraggio continuo e preciso del pallone, anche in ambienti complessi e dinamici.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3C30D0D-A5AE-4115-71FC-B87B37925E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5383" b="44213"/>
          <a:stretch/>
        </p:blipFill>
        <p:spPr>
          <a:xfrm>
            <a:off x="6304882" y="3227242"/>
            <a:ext cx="5122659" cy="242017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290D259D-CF4B-CB3C-A91D-7179889355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2412" b="45566"/>
          <a:stretch/>
        </p:blipFill>
        <p:spPr>
          <a:xfrm>
            <a:off x="628293" y="3227242"/>
            <a:ext cx="3768160" cy="243473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367CE9E-D848-5678-78D9-A67562663729}"/>
              </a:ext>
            </a:extLst>
          </p:cNvPr>
          <p:cNvSpPr txBox="1"/>
          <p:nvPr/>
        </p:nvSpPr>
        <p:spPr>
          <a:xfrm>
            <a:off x="1449287" y="5676170"/>
            <a:ext cx="21999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</a:t>
            </a:r>
            <a:r>
              <a:rPr lang="it-IT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endParaRPr lang="it-IT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3D6E469-BFEB-4D41-DAA1-2273B46C0B80}"/>
              </a:ext>
            </a:extLst>
          </p:cNvPr>
          <p:cNvSpPr txBox="1"/>
          <p:nvPr/>
        </p:nvSpPr>
        <p:spPr>
          <a:xfrm>
            <a:off x="8050161" y="5622201"/>
            <a:ext cx="21999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Tracking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D1B2E1B9-B144-6E06-2914-9440F746820C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2F63C62-7813-337B-C08C-1CE0B1DD237D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4C79AD2-D90E-F51B-9481-D42104B76F7F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96978CF-DFF1-C0BC-F279-480F574A364A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568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FED6C-5792-6A43-C87D-C912B5D93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955379D3-DAB6-E95F-13CB-B52C37864136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BF6C648-71FD-7A56-45CE-78FEE36F8F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943E598-6367-8ECA-F097-4A7CC3D4A8C1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367B385D-A4A3-598E-1395-FB24CC15C2EA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D055336-7CAC-B28C-3563-931C2958725D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it-IT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78B4589-82AE-7AF9-57F7-8CC1EA7DC6F6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BE47557-DF87-D020-48FF-B3116C1982D4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5357247-061A-B373-007F-14B1649E0D88}"/>
              </a:ext>
            </a:extLst>
          </p:cNvPr>
          <p:cNvSpPr txBox="1"/>
          <p:nvPr/>
        </p:nvSpPr>
        <p:spPr>
          <a:xfrm>
            <a:off x="962332" y="1591660"/>
            <a:ext cx="67806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STRUMENTI UTILIZZATI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3E76FDA-015C-32E1-0FDA-D8FE6A384160}"/>
              </a:ext>
            </a:extLst>
          </p:cNvPr>
          <p:cNvSpPr txBox="1"/>
          <p:nvPr/>
        </p:nvSpPr>
        <p:spPr>
          <a:xfrm>
            <a:off x="802675" y="2767280"/>
            <a:ext cx="10267336" cy="1883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Clr>
                <a:srgbClr val="C00518"/>
              </a:buClr>
              <a:buFont typeface="Wingdings" pitchFamily="2" charset="2"/>
              <a:buChar char="v"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Piattaforme: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Google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Clr>
                <a:srgbClr val="C00518"/>
              </a:buClr>
              <a:buFont typeface="Wingdings" pitchFamily="2" charset="2"/>
              <a:buChar char="v"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Modello: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Faster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R-CNN;</a:t>
            </a:r>
          </a:p>
          <a:p>
            <a:pPr marL="800100" lvl="1" indent="-342900">
              <a:lnSpc>
                <a:spcPct val="150000"/>
              </a:lnSpc>
              <a:buClr>
                <a:srgbClr val="C00518"/>
              </a:buClr>
              <a:buFont typeface="Wingdings" pitchFamily="2" charset="2"/>
              <a:buChar char="v"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Tecniche: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Augmentation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Clr>
                <a:srgbClr val="C00518"/>
              </a:buClr>
              <a:buFont typeface="Wingdings" pitchFamily="2" charset="2"/>
              <a:buChar char="v"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Post-Processing: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Combinazione di diverse tecniche di post processing.</a:t>
            </a:r>
          </a:p>
        </p:txBody>
      </p:sp>
    </p:spTree>
    <p:extLst>
      <p:ext uri="{BB962C8B-B14F-4D97-AF65-F5344CB8AC3E}">
        <p14:creationId xmlns:p14="http://schemas.microsoft.com/office/powerpoint/2010/main" val="1597370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00DCD-53B8-DC3D-2B14-4F281A238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2571E9EF-CEEE-2A8E-5260-F5EDA7427A7D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B758EFD-87AC-69B7-CFCF-C04F7DB34F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96C05A1-6204-4447-A684-6A9E92280A6B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AF0D1C90-5A0E-028A-383A-5F731667AE3E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1C3D7B7-FCEF-BAC0-FD46-DE8A518D37CC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it-IT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8F1615C-D319-D859-7677-8E00F9C27346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D9D7BF1-21FD-3793-242D-3B62A487D274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8E482CF-A036-237E-5C2C-4F62180D766A}"/>
              </a:ext>
            </a:extLst>
          </p:cNvPr>
          <p:cNvSpPr txBox="1"/>
          <p:nvPr/>
        </p:nvSpPr>
        <p:spPr>
          <a:xfrm>
            <a:off x="3952568" y="976617"/>
            <a:ext cx="42868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 R-CNN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7FA47E9-A92E-7116-BFF6-5CDA2ECC51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30"/>
          <a:stretch/>
        </p:blipFill>
        <p:spPr>
          <a:xfrm>
            <a:off x="688258" y="1584891"/>
            <a:ext cx="4841404" cy="417681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71B1D0A-4EB4-F748-D45B-B7336B9ABAAC}"/>
              </a:ext>
            </a:extLst>
          </p:cNvPr>
          <p:cNvSpPr txBox="1"/>
          <p:nvPr/>
        </p:nvSpPr>
        <p:spPr>
          <a:xfrm>
            <a:off x="6302131" y="2405517"/>
            <a:ext cx="4962246" cy="2535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Fasterrcnn_Resnet50_fpn_v2</a:t>
            </a:r>
          </a:p>
          <a:p>
            <a:pPr marL="742950" lvl="1" indent="-28575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ResNet-50 come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Backbone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742950" lvl="1" indent="-28575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Integrazione del modulo di FPN (Feature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Pyramid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Network);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Modifica alla </a:t>
            </a:r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roi_heads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Prova di cambio della </a:t>
            </a:r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backbone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 </a:t>
            </a:r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EfficentNet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8FD39EA-03F3-C441-D40E-29F974DC03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831689" y="5182688"/>
            <a:ext cx="1831791" cy="103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170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56527-17D7-74F1-0600-3CA962949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F5BE7AAA-0942-3D9B-2271-F2E420976B0E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E52BE56-B776-6F35-C75F-A1050DBAE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C7BE12-D3B9-0054-8884-0A7839021383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D9A24D8D-D782-5CE2-CFCC-5696951DDE02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A93DA2D-8F97-11A9-7773-BF0CCC16B635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4EDD638-5231-CA68-AC32-3FA2FF045730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1CF34A8-24F5-297D-F6DD-E0EFA5B14189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D8B41D6-3D01-3B97-F9EE-95796F338278}"/>
              </a:ext>
            </a:extLst>
          </p:cNvPr>
          <p:cNvSpPr txBox="1"/>
          <p:nvPr/>
        </p:nvSpPr>
        <p:spPr>
          <a:xfrm>
            <a:off x="302342" y="904206"/>
            <a:ext cx="57936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 MODELLO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412945D0-70CE-8DA6-1F18-5BB9565EA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255" y="3099370"/>
            <a:ext cx="8826366" cy="890102"/>
          </a:xfrm>
          <a:prstGeom prst="rect">
            <a:avLst/>
          </a:prstGeom>
        </p:spPr>
      </p:pic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03910CCE-9377-29C5-04DC-0B25C8E738BC}"/>
              </a:ext>
            </a:extLst>
          </p:cNvPr>
          <p:cNvSpPr txBox="1"/>
          <p:nvPr/>
        </p:nvSpPr>
        <p:spPr>
          <a:xfrm>
            <a:off x="302342" y="4449706"/>
            <a:ext cx="3795252" cy="1323439"/>
          </a:xfrm>
          <a:prstGeom prst="rect">
            <a:avLst/>
          </a:prstGeom>
          <a:noFill/>
          <a:ln w="15875">
            <a:solidFill>
              <a:srgbClr val="C00518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it-IT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Classificazione</a:t>
            </a:r>
          </a:p>
          <a:p>
            <a:pPr algn="just"/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perdita di classificazione è la perdita logaritmica su due classi (oggetto vs. non oggetto). </a:t>
            </a:r>
            <a:r>
              <a:rPr lang="it-IT" sz="16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it-IT" sz="1600" u="sng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cls</a:t>
            </a:r>
            <a:r>
              <a:rPr lang="it-IT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è la </a:t>
            </a: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mini-batch size ( </a:t>
            </a:r>
            <a:r>
              <a:rPr lang="en-US" sz="16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uguale</a:t>
            </a: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256)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389147DC-E8C5-7A7D-3E0F-194519CE0436}"/>
              </a:ext>
            </a:extLst>
          </p:cNvPr>
          <p:cNvSpPr/>
          <p:nvPr/>
        </p:nvSpPr>
        <p:spPr>
          <a:xfrm>
            <a:off x="4688095" y="3099370"/>
            <a:ext cx="1543664" cy="867594"/>
          </a:xfrm>
          <a:prstGeom prst="rect">
            <a:avLst/>
          </a:prstGeom>
          <a:noFill/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1" name="Connettore a gomito 8">
            <a:extLst>
              <a:ext uri="{FF2B5EF4-FFF2-40B4-BE49-F238E27FC236}">
                <a16:creationId xmlns:a16="http://schemas.microsoft.com/office/drawing/2014/main" id="{ABBCFF3F-DDE6-B36E-D096-BEF0DF586F88}"/>
              </a:ext>
            </a:extLst>
          </p:cNvPr>
          <p:cNvCxnSpPr>
            <a:stCxn id="30" idx="2"/>
            <a:endCxn id="29" idx="3"/>
          </p:cNvCxnSpPr>
          <p:nvPr/>
        </p:nvCxnSpPr>
        <p:spPr>
          <a:xfrm rot="5400000">
            <a:off x="4206530" y="3858029"/>
            <a:ext cx="1144462" cy="1362333"/>
          </a:xfrm>
          <a:prstGeom prst="bentConnector2">
            <a:avLst/>
          </a:prstGeom>
          <a:ln>
            <a:solidFill>
              <a:srgbClr val="C00518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Immagine 31">
            <a:extLst>
              <a:ext uri="{FF2B5EF4-FFF2-40B4-BE49-F238E27FC236}">
                <a16:creationId xmlns:a16="http://schemas.microsoft.com/office/drawing/2014/main" id="{A9FE52DA-5762-3F61-A0A3-FE0185C76D0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74337" y="4406786"/>
            <a:ext cx="303721" cy="316306"/>
          </a:xfrm>
          <a:prstGeom prst="rect">
            <a:avLst/>
          </a:prstGeom>
        </p:spPr>
      </p:pic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A96B25D3-A242-E1DB-7293-A918E7F82FA2}"/>
              </a:ext>
            </a:extLst>
          </p:cNvPr>
          <p:cNvSpPr txBox="1"/>
          <p:nvPr/>
        </p:nvSpPr>
        <p:spPr>
          <a:xfrm>
            <a:off x="7846384" y="4265813"/>
            <a:ext cx="4104405" cy="2062103"/>
          </a:xfrm>
          <a:prstGeom prst="rect">
            <a:avLst/>
          </a:prstGeom>
          <a:noFill/>
          <a:ln w="19050">
            <a:solidFill>
              <a:srgbClr val="C00518"/>
            </a:solidFill>
          </a:ln>
        </p:spPr>
        <p:txBody>
          <a:bodyPr wrap="square">
            <a:spAutoFit/>
          </a:bodyPr>
          <a:lstStyle/>
          <a:p>
            <a:pPr lvl="2" algn="just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 la probabilità predetta che l’anchor  ”i”  contenga un oggetto;</a:t>
            </a:r>
          </a:p>
          <a:p>
            <a:pPr lvl="2" algn="just"/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truth;</a:t>
            </a:r>
          </a:p>
          <a:p>
            <a:pPr lvl="2" algn="just"/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predizione della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bounding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box;</a:t>
            </a:r>
          </a:p>
          <a:p>
            <a:pPr lvl="2" algn="just"/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 della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bounding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box</a:t>
            </a:r>
          </a:p>
          <a:p>
            <a:pPr lvl="2"/>
            <a:endParaRPr lang="it-IT" sz="1600" dirty="0"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94E09240-60FE-9EB7-F41C-3ACF44F5628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74337" y="4884944"/>
            <a:ext cx="272749" cy="377365"/>
          </a:xfrm>
          <a:prstGeom prst="rect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8C414ADD-79BF-CCBD-632D-7D46698B4B3B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81822" y="5364629"/>
            <a:ext cx="220254" cy="273277"/>
          </a:xfrm>
          <a:prstGeom prst="rect">
            <a:avLst/>
          </a:prstGeom>
        </p:spPr>
      </p:pic>
      <p:pic>
        <p:nvPicPr>
          <p:cNvPr id="36" name="Immagine 35">
            <a:extLst>
              <a:ext uri="{FF2B5EF4-FFF2-40B4-BE49-F238E27FC236}">
                <a16:creationId xmlns:a16="http://schemas.microsoft.com/office/drawing/2014/main" id="{BFA100FA-7CBA-8AA1-BF9C-F304A56A5F0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05789" y="5740227"/>
            <a:ext cx="246739" cy="321152"/>
          </a:xfrm>
          <a:prstGeom prst="rect">
            <a:avLst/>
          </a:prstGeom>
        </p:spPr>
      </p:pic>
      <p:sp>
        <p:nvSpPr>
          <p:cNvPr id="37" name="Rettangolo 36">
            <a:extLst>
              <a:ext uri="{FF2B5EF4-FFF2-40B4-BE49-F238E27FC236}">
                <a16:creationId xmlns:a16="http://schemas.microsoft.com/office/drawing/2014/main" id="{47FFCC9A-D444-F6EC-4E3B-7F0F3EF174D2}"/>
              </a:ext>
            </a:extLst>
          </p:cNvPr>
          <p:cNvSpPr/>
          <p:nvPr/>
        </p:nvSpPr>
        <p:spPr>
          <a:xfrm>
            <a:off x="7901741" y="3144849"/>
            <a:ext cx="2405879" cy="867594"/>
          </a:xfrm>
          <a:prstGeom prst="rect">
            <a:avLst/>
          </a:prstGeom>
          <a:noFill/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45564DDC-71D5-CD57-FE54-6497438A90A2}"/>
              </a:ext>
            </a:extLst>
          </p:cNvPr>
          <p:cNvSpPr txBox="1"/>
          <p:nvPr/>
        </p:nvSpPr>
        <p:spPr>
          <a:xfrm>
            <a:off x="7901741" y="1139659"/>
            <a:ext cx="3795252" cy="1077218"/>
          </a:xfrm>
          <a:prstGeom prst="rect">
            <a:avLst/>
          </a:prstGeom>
          <a:noFill/>
          <a:ln w="15875">
            <a:solidFill>
              <a:srgbClr val="C00518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it-IT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Regressione</a:t>
            </a:r>
          </a:p>
          <a:p>
            <a:pPr algn="just"/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funzione di perdita per la regressione è la L1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Smooth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it-IT" sz="16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it-IT" sz="1600" u="sng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</a:t>
            </a:r>
            <a:r>
              <a:rPr lang="it-IT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rappresenta il numero di </a:t>
            </a: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anchor locations, circa 2400.</a:t>
            </a:r>
            <a:endParaRPr lang="it-IT" sz="16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9" name="Connettore a gomito 29">
            <a:extLst>
              <a:ext uri="{FF2B5EF4-FFF2-40B4-BE49-F238E27FC236}">
                <a16:creationId xmlns:a16="http://schemas.microsoft.com/office/drawing/2014/main" id="{1BD49D48-FB1C-B5A9-B8F8-8812196679EA}"/>
              </a:ext>
            </a:extLst>
          </p:cNvPr>
          <p:cNvCxnSpPr>
            <a:cxnSpLocks/>
            <a:stCxn id="37" idx="0"/>
            <a:endCxn id="38" idx="2"/>
          </p:cNvCxnSpPr>
          <p:nvPr/>
        </p:nvCxnSpPr>
        <p:spPr>
          <a:xfrm rot="5400000" flipH="1" flipV="1">
            <a:off x="8988038" y="2333520"/>
            <a:ext cx="927972" cy="694686"/>
          </a:xfrm>
          <a:prstGeom prst="bentConnector3">
            <a:avLst/>
          </a:prstGeom>
          <a:ln>
            <a:solidFill>
              <a:srgbClr val="C00518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ttangolo 39">
            <a:extLst>
              <a:ext uri="{FF2B5EF4-FFF2-40B4-BE49-F238E27FC236}">
                <a16:creationId xmlns:a16="http://schemas.microsoft.com/office/drawing/2014/main" id="{6F126C51-5F66-0013-5B8F-2BA1F19A11DF}"/>
              </a:ext>
            </a:extLst>
          </p:cNvPr>
          <p:cNvSpPr/>
          <p:nvPr/>
        </p:nvSpPr>
        <p:spPr>
          <a:xfrm>
            <a:off x="6654547" y="2963804"/>
            <a:ext cx="540768" cy="531271"/>
          </a:xfrm>
          <a:prstGeom prst="rect">
            <a:avLst/>
          </a:prstGeom>
          <a:noFill/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8C43E364-616F-AF1D-CB0D-62392E3E0EA4}"/>
              </a:ext>
            </a:extLst>
          </p:cNvPr>
          <p:cNvSpPr txBox="1"/>
          <p:nvPr/>
        </p:nvSpPr>
        <p:spPr>
          <a:xfrm>
            <a:off x="1808689" y="1904442"/>
            <a:ext cx="3933503" cy="861774"/>
          </a:xfrm>
          <a:prstGeom prst="rect">
            <a:avLst/>
          </a:prstGeom>
          <a:noFill/>
          <a:ln w="15875">
            <a:solidFill>
              <a:srgbClr val="C00518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it-IT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Termine di Regolarizzazione</a:t>
            </a:r>
          </a:p>
          <a:p>
            <a:pPr algn="just"/>
            <a:r>
              <a:rPr lang="it-IT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Valore di default è pari a 10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Serve a regolare la classificazione e regressione.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2" name="Connettore a gomito 33">
            <a:extLst>
              <a:ext uri="{FF2B5EF4-FFF2-40B4-BE49-F238E27FC236}">
                <a16:creationId xmlns:a16="http://schemas.microsoft.com/office/drawing/2014/main" id="{851BD561-B10F-61D8-B290-E7F21BC277C9}"/>
              </a:ext>
            </a:extLst>
          </p:cNvPr>
          <p:cNvCxnSpPr>
            <a:cxnSpLocks/>
            <a:stCxn id="40" idx="0"/>
            <a:endCxn id="41" idx="3"/>
          </p:cNvCxnSpPr>
          <p:nvPr/>
        </p:nvCxnSpPr>
        <p:spPr>
          <a:xfrm rot="16200000" flipV="1">
            <a:off x="6019325" y="2058197"/>
            <a:ext cx="628475" cy="1182739"/>
          </a:xfrm>
          <a:prstGeom prst="bentConnector2">
            <a:avLst/>
          </a:prstGeom>
          <a:ln>
            <a:solidFill>
              <a:srgbClr val="C00518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44541C41-D643-1184-A192-0BDC0EF06644}"/>
              </a:ext>
            </a:extLst>
          </p:cNvPr>
          <p:cNvSpPr txBox="1"/>
          <p:nvPr/>
        </p:nvSpPr>
        <p:spPr>
          <a:xfrm>
            <a:off x="0" y="6114627"/>
            <a:ext cx="5894438" cy="286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via Faster R-CNN: Towards Real-Time Object Detection with Region Proposal Networks</a:t>
            </a:r>
            <a:endParaRPr lang="it-IT" sz="1200" u="sng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964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E6EEE-1EAF-7340-6274-83289200F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CB241309-0647-CA0B-1F3D-24AFCB7A28CD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21735DF-BD2F-CD4D-5C66-9B3473D58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B942B3-A765-78EE-BDDB-57E1AD1BED36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D653AB8C-DB3A-3CF9-E545-10CD84B9A1A5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69EC726-15BD-21C9-06F7-C1FDFFD7697B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it-IT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5BC2C482-1B83-FC13-D642-90C748C1A2EB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A4833E7-22F3-ECA9-2ACF-88E33B40030E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579DDEC-1F78-5AF8-80C8-4FA3395230A1}"/>
              </a:ext>
            </a:extLst>
          </p:cNvPr>
          <p:cNvSpPr txBox="1"/>
          <p:nvPr/>
        </p:nvSpPr>
        <p:spPr>
          <a:xfrm>
            <a:off x="665963" y="927644"/>
            <a:ext cx="54300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ANALYSIS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BDE7C07-7384-E6D6-37DB-F53CB3A50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2" y="2306880"/>
            <a:ext cx="4346379" cy="322530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615FCE11-16E3-6EED-074F-2EB99B549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326" y="2451591"/>
            <a:ext cx="5064835" cy="2862159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30674A3-9249-A1FB-412F-D912741CF303}"/>
              </a:ext>
            </a:extLst>
          </p:cNvPr>
          <p:cNvSpPr txBox="1"/>
          <p:nvPr/>
        </p:nvSpPr>
        <p:spPr>
          <a:xfrm>
            <a:off x="8626707" y="1310389"/>
            <a:ext cx="2582067" cy="707886"/>
          </a:xfrm>
          <a:prstGeom prst="rect">
            <a:avLst/>
          </a:prstGeom>
          <a:noFill/>
          <a:ln w="22225" cap="rnd">
            <a:solidFill>
              <a:srgbClr val="C00518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637504"/>
                      <a:gd name="connsiteY0" fmla="*/ 0 h 707886"/>
                      <a:gd name="connsiteX1" fmla="*/ 501126 w 2637504"/>
                      <a:gd name="connsiteY1" fmla="*/ 0 h 707886"/>
                      <a:gd name="connsiteX2" fmla="*/ 949501 w 2637504"/>
                      <a:gd name="connsiteY2" fmla="*/ 0 h 707886"/>
                      <a:gd name="connsiteX3" fmla="*/ 1529752 w 2637504"/>
                      <a:gd name="connsiteY3" fmla="*/ 0 h 707886"/>
                      <a:gd name="connsiteX4" fmla="*/ 2030878 w 2637504"/>
                      <a:gd name="connsiteY4" fmla="*/ 0 h 707886"/>
                      <a:gd name="connsiteX5" fmla="*/ 2637504 w 2637504"/>
                      <a:gd name="connsiteY5" fmla="*/ 0 h 707886"/>
                      <a:gd name="connsiteX6" fmla="*/ 2637504 w 2637504"/>
                      <a:gd name="connsiteY6" fmla="*/ 368101 h 707886"/>
                      <a:gd name="connsiteX7" fmla="*/ 2637504 w 2637504"/>
                      <a:gd name="connsiteY7" fmla="*/ 707886 h 707886"/>
                      <a:gd name="connsiteX8" fmla="*/ 2110003 w 2637504"/>
                      <a:gd name="connsiteY8" fmla="*/ 707886 h 707886"/>
                      <a:gd name="connsiteX9" fmla="*/ 1661628 w 2637504"/>
                      <a:gd name="connsiteY9" fmla="*/ 707886 h 707886"/>
                      <a:gd name="connsiteX10" fmla="*/ 1134127 w 2637504"/>
                      <a:gd name="connsiteY10" fmla="*/ 707886 h 707886"/>
                      <a:gd name="connsiteX11" fmla="*/ 606626 w 2637504"/>
                      <a:gd name="connsiteY11" fmla="*/ 707886 h 707886"/>
                      <a:gd name="connsiteX12" fmla="*/ 0 w 2637504"/>
                      <a:gd name="connsiteY12" fmla="*/ 707886 h 707886"/>
                      <a:gd name="connsiteX13" fmla="*/ 0 w 2637504"/>
                      <a:gd name="connsiteY13" fmla="*/ 339785 h 707886"/>
                      <a:gd name="connsiteX14" fmla="*/ 0 w 2637504"/>
                      <a:gd name="connsiteY14" fmla="*/ 0 h 7078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637504" h="707886" extrusionOk="0">
                        <a:moveTo>
                          <a:pt x="0" y="0"/>
                        </a:moveTo>
                        <a:cubicBezTo>
                          <a:pt x="187169" y="-33819"/>
                          <a:pt x="349732" y="1205"/>
                          <a:pt x="501126" y="0"/>
                        </a:cubicBezTo>
                        <a:cubicBezTo>
                          <a:pt x="652520" y="-1205"/>
                          <a:pt x="840124" y="3194"/>
                          <a:pt x="949501" y="0"/>
                        </a:cubicBezTo>
                        <a:cubicBezTo>
                          <a:pt x="1058878" y="-3194"/>
                          <a:pt x="1302121" y="4660"/>
                          <a:pt x="1529752" y="0"/>
                        </a:cubicBezTo>
                        <a:cubicBezTo>
                          <a:pt x="1757383" y="-4660"/>
                          <a:pt x="1878115" y="45897"/>
                          <a:pt x="2030878" y="0"/>
                        </a:cubicBezTo>
                        <a:cubicBezTo>
                          <a:pt x="2183641" y="-45897"/>
                          <a:pt x="2390565" y="37854"/>
                          <a:pt x="2637504" y="0"/>
                        </a:cubicBezTo>
                        <a:cubicBezTo>
                          <a:pt x="2677910" y="183334"/>
                          <a:pt x="2619676" y="200085"/>
                          <a:pt x="2637504" y="368101"/>
                        </a:cubicBezTo>
                        <a:cubicBezTo>
                          <a:pt x="2655332" y="536117"/>
                          <a:pt x="2598900" y="546712"/>
                          <a:pt x="2637504" y="707886"/>
                        </a:cubicBezTo>
                        <a:cubicBezTo>
                          <a:pt x="2484567" y="728735"/>
                          <a:pt x="2278803" y="676523"/>
                          <a:pt x="2110003" y="707886"/>
                        </a:cubicBezTo>
                        <a:cubicBezTo>
                          <a:pt x="1941203" y="739249"/>
                          <a:pt x="1865782" y="668209"/>
                          <a:pt x="1661628" y="707886"/>
                        </a:cubicBezTo>
                        <a:cubicBezTo>
                          <a:pt x="1457474" y="747563"/>
                          <a:pt x="1328182" y="680758"/>
                          <a:pt x="1134127" y="707886"/>
                        </a:cubicBezTo>
                        <a:cubicBezTo>
                          <a:pt x="940072" y="735014"/>
                          <a:pt x="722302" y="652918"/>
                          <a:pt x="606626" y="707886"/>
                        </a:cubicBezTo>
                        <a:cubicBezTo>
                          <a:pt x="490950" y="762854"/>
                          <a:pt x="193981" y="675244"/>
                          <a:pt x="0" y="707886"/>
                        </a:cubicBezTo>
                        <a:cubicBezTo>
                          <a:pt x="-40166" y="566779"/>
                          <a:pt x="13196" y="469452"/>
                          <a:pt x="0" y="339785"/>
                        </a:cubicBezTo>
                        <a:cubicBezTo>
                          <a:pt x="-13196" y="210118"/>
                          <a:pt x="12238" y="14402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marL="342900" indent="-342900">
              <a:buClr>
                <a:srgbClr val="C00518"/>
              </a:buClr>
              <a:buFont typeface="Wingdings" pitchFamily="2" charset="2"/>
              <a:buChar char="Ø"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Used_in_game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0;</a:t>
            </a:r>
          </a:p>
          <a:p>
            <a:pPr marL="342900" indent="-342900">
              <a:buClr>
                <a:srgbClr val="C00518"/>
              </a:buClr>
              <a:buFont typeface="Wingdings" pitchFamily="2" charset="2"/>
              <a:buChar char="Ø"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Outside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1.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B3AAE434-5B87-6EB2-E67A-BADAC5B5A74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680" t="43582" r="79507" b="28912"/>
          <a:stretch/>
        </p:blipFill>
        <p:spPr>
          <a:xfrm>
            <a:off x="9378340" y="2986679"/>
            <a:ext cx="1366467" cy="19642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026DF4F8-BD9C-E9C8-DE8D-CE137E0894CF}"/>
              </a:ext>
            </a:extLst>
          </p:cNvPr>
          <p:cNvCxnSpPr/>
          <p:nvPr/>
        </p:nvCxnSpPr>
        <p:spPr>
          <a:xfrm flipV="1">
            <a:off x="7526828" y="4158346"/>
            <a:ext cx="1771209" cy="2819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267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3A5F0-4301-9571-CEC3-0691A11C6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741963A-69B2-012A-6E1A-629A49C745A6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AFBC709-E970-E3F0-9A26-7AF452FD3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85AE542-1277-4582-B7D6-42229AA0D63C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CFB2E2E0-22BD-ED1A-07A0-289209F6F6A9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658812B-0F0C-8842-FFDA-AB9A82B100CD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28DDC2C-D620-CBDC-9102-08AF8C6187BE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86B150C-26AC-ED7C-4366-97D8B52A3A87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62C1D675-994E-791D-0B8F-E0E6B8240251}"/>
              </a:ext>
            </a:extLst>
          </p:cNvPr>
          <p:cNvSpPr txBox="1"/>
          <p:nvPr/>
        </p:nvSpPr>
        <p:spPr>
          <a:xfrm>
            <a:off x="341669" y="1128423"/>
            <a:ext cx="5999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6D3E976-7338-BF74-3E1F-5C9F9C15443E}"/>
              </a:ext>
            </a:extLst>
          </p:cNvPr>
          <p:cNvSpPr txBox="1"/>
          <p:nvPr/>
        </p:nvSpPr>
        <p:spPr>
          <a:xfrm>
            <a:off x="856133" y="2038415"/>
            <a:ext cx="418854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C00518"/>
              </a:buClr>
              <a:buFont typeface="Wingdings" pitchFamily="2" charset="2"/>
              <a:buChar char="v"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Flip Orizzontali;</a:t>
            </a:r>
          </a:p>
          <a:p>
            <a:pPr marL="342900" indent="-342900">
              <a:buClr>
                <a:srgbClr val="C00000"/>
              </a:buClr>
              <a:buFont typeface="Wingdings" pitchFamily="2" charset="2"/>
              <a:buChar char="v"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Flip Verticali;</a:t>
            </a:r>
          </a:p>
          <a:p>
            <a:pPr marL="342900" indent="-342900">
              <a:buClr>
                <a:srgbClr val="C00000"/>
              </a:buClr>
              <a:buFont typeface="Wingdings" pitchFamily="2" charset="2"/>
              <a:buChar char="v"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Flip sia Orizzontali che Verticali;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F87D1F8-0235-70D5-E40A-5BDF44B6E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267" y="3322193"/>
            <a:ext cx="5090274" cy="2801304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E47ACEB6-2E42-3D39-3B7D-108C45787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8531" y="3322193"/>
            <a:ext cx="5024433" cy="2801304"/>
          </a:xfrm>
          <a:prstGeom prst="rect">
            <a:avLst/>
          </a:prstGeom>
        </p:spPr>
      </p:pic>
      <p:graphicFrame>
        <p:nvGraphicFramePr>
          <p:cNvPr id="9" name="Grafico 8">
            <a:extLst>
              <a:ext uri="{FF2B5EF4-FFF2-40B4-BE49-F238E27FC236}">
                <a16:creationId xmlns:a16="http://schemas.microsoft.com/office/drawing/2014/main" id="{E8904C0E-9DC2-9234-358C-CAFA3DB972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9206410"/>
              </p:ext>
            </p:extLst>
          </p:nvPr>
        </p:nvGraphicFramePr>
        <p:xfrm>
          <a:off x="7732312" y="1201672"/>
          <a:ext cx="3603555" cy="16955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13179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3A8F03-C65C-7F90-0A57-DAC41ACD6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D7491EF4-DC5E-AF6B-307C-3EC4647A1706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25FB524-761C-251A-D472-16F49C20F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6A0ECE3-A9B5-BB3C-78C2-CB0C64A064B3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080B003E-A1C7-2ACA-7968-7127701CA390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1A47DA6-9491-56ED-EDBE-9C280F4F6860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endParaRPr lang="it-IT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2B2956E-AB14-EE6F-85C7-E1BDE80E0909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E5D16D3-7BFB-7644-9956-990C9634755E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9262-E390-5C62-8BDD-ED851959A7E9}"/>
              </a:ext>
            </a:extLst>
          </p:cNvPr>
          <p:cNvSpPr txBox="1"/>
          <p:nvPr/>
        </p:nvSpPr>
        <p:spPr>
          <a:xfrm>
            <a:off x="449825" y="1016550"/>
            <a:ext cx="6492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IPERPARAMETRI E LOSS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D10BF34-6832-28A7-AF0C-28093BE0988A}"/>
              </a:ext>
            </a:extLst>
          </p:cNvPr>
          <p:cNvSpPr txBox="1"/>
          <p:nvPr/>
        </p:nvSpPr>
        <p:spPr>
          <a:xfrm>
            <a:off x="504633" y="3098956"/>
            <a:ext cx="3935362" cy="1421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Epoche: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10</a:t>
            </a:r>
          </a:p>
          <a:p>
            <a:pPr marL="800100" lvl="1" indent="-34290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Ottimizzatore: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SGD</a:t>
            </a:r>
          </a:p>
          <a:p>
            <a:pPr marL="800100" lvl="1" indent="-34290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v"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Rate: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0.001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94429F52-19A4-2DFD-1345-2F0235973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6549" y="1847722"/>
            <a:ext cx="6821194" cy="430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049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07731-E79D-33FC-570E-3429B6082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299BD3ED-8839-9A25-9BC9-B1DFECA44C42}"/>
              </a:ext>
            </a:extLst>
          </p:cNvPr>
          <p:cNvSpPr/>
          <p:nvPr/>
        </p:nvSpPr>
        <p:spPr>
          <a:xfrm>
            <a:off x="0" y="1"/>
            <a:ext cx="12192000" cy="776748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DEA0E3B-7810-3CC7-DD91-7E7415B2F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06476" y="199869"/>
            <a:ext cx="4233519" cy="40973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95A97A9-EEAF-3CBD-D4A1-3889251F3BD9}"/>
              </a:ext>
            </a:extLst>
          </p:cNvPr>
          <p:cNvSpPr txBox="1"/>
          <p:nvPr/>
        </p:nvSpPr>
        <p:spPr>
          <a:xfrm>
            <a:off x="6096000" y="68669"/>
            <a:ext cx="6110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Corso di Laurea Magistrale in Ingegneria Informatica</a:t>
            </a:r>
          </a:p>
          <a:p>
            <a:pPr algn="r"/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Stefano Francesco </a:t>
            </a:r>
            <a:r>
              <a:rPr lang="it-IT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Monea</a:t>
            </a:r>
            <a:r>
              <a:rPr lang="it-IT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Alessandro Mancuso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3981B1ED-AC87-11EF-1B0E-B0CD36DE3A22}"/>
              </a:ext>
            </a:extLst>
          </p:cNvPr>
          <p:cNvSpPr/>
          <p:nvPr/>
        </p:nvSpPr>
        <p:spPr>
          <a:xfrm>
            <a:off x="0" y="6390968"/>
            <a:ext cx="12192000" cy="467032"/>
          </a:xfrm>
          <a:prstGeom prst="rect">
            <a:avLst/>
          </a:prstGeom>
          <a:solidFill>
            <a:srgbClr val="C00518"/>
          </a:solidFill>
          <a:ln>
            <a:solidFill>
              <a:srgbClr val="C005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911C71E-A019-89B8-34E0-3EA5191B5CC2}"/>
              </a:ext>
            </a:extLst>
          </p:cNvPr>
          <p:cNvSpPr txBox="1"/>
          <p:nvPr/>
        </p:nvSpPr>
        <p:spPr>
          <a:xfrm>
            <a:off x="8783254" y="6442727"/>
            <a:ext cx="3320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it-IT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3F53029-F730-9862-05BD-8ABCE9CF5E72}"/>
              </a:ext>
            </a:extLst>
          </p:cNvPr>
          <p:cNvSpPr txBox="1"/>
          <p:nvPr/>
        </p:nvSpPr>
        <p:spPr>
          <a:xfrm>
            <a:off x="0" y="6442727"/>
            <a:ext cx="3516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Vision</a:t>
            </a:r>
            <a:endParaRPr lang="it-IT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3D05F097-C72D-9EAB-5FD5-508C8A369577}"/>
              </a:ext>
            </a:extLst>
          </p:cNvPr>
          <p:cNvSpPr txBox="1"/>
          <p:nvPr/>
        </p:nvSpPr>
        <p:spPr>
          <a:xfrm>
            <a:off x="3649255" y="6488854"/>
            <a:ext cx="4189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rebuchet MS" panose="020B0603020202020204" pitchFamily="34" charset="0"/>
                <a:cs typeface="Times New Roman" panose="02020603050405020304" pitchFamily="18" charset="0"/>
              </a:rPr>
              <a:t>Anno Accademico 2024/2025</a:t>
            </a:r>
            <a:endParaRPr lang="it-IT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3BD906A-00B6-2BDF-CCD9-70518B9DE459}"/>
              </a:ext>
            </a:extLst>
          </p:cNvPr>
          <p:cNvSpPr txBox="1"/>
          <p:nvPr/>
        </p:nvSpPr>
        <p:spPr>
          <a:xfrm>
            <a:off x="3025235" y="874635"/>
            <a:ext cx="60696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INFERENZA MODELLO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D9407C0-6E46-BAD9-F3BB-203A26E72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70" y="1582521"/>
            <a:ext cx="6681343" cy="3752832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AE01FBA-AFB2-43BD-0580-CDB170F87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2857" y="2260946"/>
            <a:ext cx="6400793" cy="3752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8839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678</Words>
  <Application>Microsoft Office PowerPoint</Application>
  <PresentationFormat>Widescreen</PresentationFormat>
  <Paragraphs>146</Paragraphs>
  <Slides>15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3" baseType="lpstr">
      <vt:lpstr>Yu Mincho</vt:lpstr>
      <vt:lpstr>Aptos</vt:lpstr>
      <vt:lpstr>Aptos Display</vt:lpstr>
      <vt:lpstr>Arial</vt:lpstr>
      <vt:lpstr>Palatino</vt:lpstr>
      <vt:lpstr>Times New Roman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STEFANO FRANCESCO MONEA</dc:creator>
  <cp:lastModifiedBy>STEFANO FRANCESCO MONEA</cp:lastModifiedBy>
  <cp:revision>35</cp:revision>
  <dcterms:created xsi:type="dcterms:W3CDTF">2024-02-20T12:28:19Z</dcterms:created>
  <dcterms:modified xsi:type="dcterms:W3CDTF">2025-01-12T22:14:17Z</dcterms:modified>
</cp:coreProperties>
</file>

<file path=docProps/thumbnail.jpeg>
</file>